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44" r:id="rId5"/>
    <p:sldId id="346" r:id="rId6"/>
    <p:sldId id="348" r:id="rId7"/>
    <p:sldId id="362" r:id="rId8"/>
    <p:sldId id="349" r:id="rId9"/>
    <p:sldId id="361" r:id="rId10"/>
    <p:sldId id="363" r:id="rId11"/>
    <p:sldId id="357" r:id="rId12"/>
    <p:sldId id="359" r:id="rId13"/>
    <p:sldId id="364" r:id="rId14"/>
    <p:sldId id="3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5928" autoAdjust="0"/>
  </p:normalViewPr>
  <p:slideViewPr>
    <p:cSldViewPr snapToGrid="0">
      <p:cViewPr varScale="1">
        <p:scale>
          <a:sx n="113" d="100"/>
          <a:sy n="113" d="100"/>
        </p:scale>
        <p:origin x="510" y="114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4/28/2024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4/28/2024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955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878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61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743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805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00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37492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057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68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group of potted plants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5" r="15"/>
          <a:stretch/>
        </p:blipFill>
        <p:spPr>
          <a:xfrm>
            <a:off x="458788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7342" y="612475"/>
            <a:ext cx="5266517" cy="307902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DSI Capstone Projects</a:t>
            </a:r>
            <a:br>
              <a:rPr lang="en-US" sz="4000" dirty="0">
                <a:solidFill>
                  <a:schemeClr val="tx1"/>
                </a:solidFill>
              </a:rPr>
            </a:b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3000" dirty="0">
                <a:solidFill>
                  <a:schemeClr val="tx1"/>
                </a:solidFill>
              </a:rPr>
              <a:t>Part 1: </a:t>
            </a:r>
            <a:br>
              <a:rPr lang="en-US" sz="3000" dirty="0">
                <a:solidFill>
                  <a:schemeClr val="tx1"/>
                </a:solidFill>
              </a:rPr>
            </a:br>
            <a:r>
              <a:rPr lang="en-US" sz="3000" b="1" dirty="0">
                <a:solidFill>
                  <a:schemeClr val="tx1"/>
                </a:solidFill>
              </a:rPr>
              <a:t>Pitch &amp; Problem Statement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75BB96DB-E829-89FE-E2E1-0B4EC9C8F388}"/>
              </a:ext>
            </a:extLst>
          </p:cNvPr>
          <p:cNvSpPr txBox="1">
            <a:spLocks/>
          </p:cNvSpPr>
          <p:nvPr/>
        </p:nvSpPr>
        <p:spPr>
          <a:xfrm>
            <a:off x="5962641" y="3921579"/>
            <a:ext cx="5266517" cy="9788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An Nguyen </a:t>
            </a:r>
          </a:p>
          <a:p>
            <a:r>
              <a:rPr lang="en-US" sz="2000" dirty="0"/>
              <a:t>04.29.2024</a:t>
            </a: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/>
          </a:bodyPr>
          <a:lstStyle/>
          <a:p>
            <a:r>
              <a:rPr lang="en-US" dirty="0"/>
              <a:t>Topic 3: Data set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741333" y="1651819"/>
            <a:ext cx="6832600" cy="2437581"/>
          </a:xfrm>
        </p:spPr>
        <p:txBody>
          <a:bodyPr anchor="t">
            <a:normAutofit fontScale="92500" lnSpcReduction="10000"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600" b="1" dirty="0"/>
              <a:t>California DMV Disengagement Reports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/>
              <a:t>Autonomous vehicle manufacturers and AV tester programs in California are required to submit annual reports to California on AV disengagement incidents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/>
              <a:t>Data in each record:</a:t>
            </a:r>
          </a:p>
          <a:p>
            <a:pPr marL="708660" lvl="2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manufacturer, permit number, date, vehicle identification number (VIN), whether a driver was present, who initiated the disengagement, the location type, </a:t>
            </a:r>
            <a:r>
              <a:rPr lang="en-US" b="1" dirty="0"/>
              <a:t>disengagement incident description</a:t>
            </a:r>
            <a:r>
              <a:rPr lang="en-US" dirty="0"/>
              <a:t>.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400" dirty="0"/>
              <a:t>Records are aggregated into annual incident reports (csv format) for 2021, 2022, and 2023.</a:t>
            </a:r>
            <a:endParaRPr lang="en-US" dirty="0"/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endParaRPr lang="en-US" sz="1400" b="1" dirty="0"/>
          </a:p>
          <a:p>
            <a:pPr marL="365760" lvl="2" indent="0">
              <a:lnSpc>
                <a:spcPct val="100000"/>
              </a:lnSpc>
              <a:buNone/>
            </a:pP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FD5AC6E-DA78-C4D9-9C35-4DD6E7642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734364"/>
            <a:ext cx="3784475" cy="34718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CC6AAD3-F335-7588-97DA-C4326DAD4E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853" y="3969431"/>
            <a:ext cx="6625346" cy="234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384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961152-381E-D654-15E9-7C4F09608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60" y="655320"/>
            <a:ext cx="4572000" cy="54864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D569DC-1A68-51FF-4CCE-F334F8B3D5A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75413" y="2773680"/>
            <a:ext cx="4572000" cy="33680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844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04888D-B78B-26F5-9075-CDA3C673C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742" y="914399"/>
            <a:ext cx="4798858" cy="5029199"/>
          </a:xfrm>
        </p:spPr>
        <p:txBody>
          <a:bodyPr/>
          <a:lstStyle/>
          <a:p>
            <a:r>
              <a:rPr lang="en-US" dirty="0"/>
              <a:t>Topic 1:</a:t>
            </a:r>
            <a:br>
              <a:rPr lang="en-US" dirty="0"/>
            </a:br>
            <a:r>
              <a:rPr lang="en-US" dirty="0"/>
              <a:t>Predictive Modeling for Energy Demand Reduction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858832-32E2-D4F7-B18A-CB5E1D3CC4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AB215-08FF-9CEA-C0E2-52BCFBA504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99" r="8657" b="3570"/>
          <a:stretch/>
        </p:blipFill>
        <p:spPr>
          <a:xfrm>
            <a:off x="0" y="785089"/>
            <a:ext cx="5994400" cy="490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577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 fontScale="90000"/>
          </a:bodyPr>
          <a:lstStyle/>
          <a:p>
            <a:r>
              <a:rPr lang="en-US" dirty="0"/>
              <a:t>Topic 1: Predictive Modeling for Energy Demand Reduction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28266" y="1651819"/>
            <a:ext cx="5249695" cy="4397826"/>
          </a:xfrm>
        </p:spPr>
        <p:txBody>
          <a:bodyPr anchor="t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Problem Statement: </a:t>
            </a:r>
            <a:r>
              <a:rPr lang="en-US" dirty="0"/>
              <a:t>Large office buildings consume significant amounts of energy, leading to high operating costs and environmental impact. Efficient energy management and peak demand predictions can reduce these effects.</a:t>
            </a:r>
          </a:p>
          <a:p>
            <a:pPr>
              <a:lnSpc>
                <a:spcPct val="100000"/>
              </a:lnSpc>
            </a:pPr>
            <a:r>
              <a:rPr lang="en-US" b="1" dirty="0"/>
              <a:t>Potential Audience: </a:t>
            </a:r>
            <a:r>
              <a:rPr lang="en-US" dirty="0"/>
              <a:t>Building managers, energy consultants, utilities companies, companies evaluating hybrid work schedules or new office locations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Goals: </a:t>
            </a:r>
            <a:r>
              <a:rPr lang="en-US" dirty="0"/>
              <a:t>Develop a model to predict energy demand peaks and suggest optimal times for energy use reduction based on historical data (by state) and energy-saving scenarios.</a:t>
            </a:r>
          </a:p>
          <a:p>
            <a:pPr>
              <a:lnSpc>
                <a:spcPct val="100000"/>
              </a:lnSpc>
            </a:pPr>
            <a:r>
              <a:rPr lang="en-US" b="1" dirty="0"/>
              <a:t>Success Metrics: </a:t>
            </a:r>
            <a:r>
              <a:rPr lang="en-US" dirty="0"/>
              <a:t>Accuracy of peak demand predictions (RMSE) and percentage reduction in energy consumption.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CFEC80-F072-BE64-1B18-A7D4FB3E2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44" y="2051975"/>
            <a:ext cx="5448087" cy="359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/>
          </a:bodyPr>
          <a:lstStyle/>
          <a:p>
            <a:r>
              <a:rPr lang="en-US" dirty="0"/>
              <a:t>Topic 1: Data 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37200" y="1651819"/>
            <a:ext cx="5740762" cy="4397826"/>
          </a:xfrm>
        </p:spPr>
        <p:txBody>
          <a:bodyPr anchor="t"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600" b="1" dirty="0"/>
              <a:t>Large Building Data Sources:</a:t>
            </a:r>
          </a:p>
          <a:p>
            <a:pPr lvl="2">
              <a:lnSpc>
                <a:spcPct val="100000"/>
              </a:lnSpc>
            </a:pPr>
            <a:r>
              <a:rPr lang="en-US" sz="1600" dirty="0"/>
              <a:t>National Renewable Energy </a:t>
            </a:r>
            <a:r>
              <a:rPr lang="en-US" sz="1600" dirty="0" err="1"/>
              <a:t>Labotary</a:t>
            </a:r>
            <a:r>
              <a:rPr lang="en-US" sz="1600" dirty="0"/>
              <a:t> (NREL) repository provides 51 data sources (national and by state) on building load changes and the effects of various energy conservation measures (ECMs). </a:t>
            </a:r>
          </a:p>
          <a:p>
            <a:pPr lvl="2">
              <a:lnSpc>
                <a:spcPct val="100000"/>
              </a:lnSpc>
            </a:pPr>
            <a:r>
              <a:rPr lang="en-US" sz="1600" b="1" dirty="0"/>
              <a:t>Other data sources</a:t>
            </a:r>
          </a:p>
          <a:p>
            <a:pPr marL="365760" lvl="2" indent="0">
              <a:lnSpc>
                <a:spcPct val="100000"/>
              </a:lnSpc>
              <a:buNone/>
            </a:pP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B91AAC-2F52-4893-50A9-3342E2B94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772" y="1752155"/>
            <a:ext cx="4428428" cy="427139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2D4E64-854E-A00C-F92E-75D44872FF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3374" y="3672189"/>
            <a:ext cx="4245293" cy="2632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173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B0A9F6B-B714-24A4-1731-04239F0C6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233996"/>
            <a:ext cx="4802372" cy="2788919"/>
          </a:xfrm>
        </p:spPr>
        <p:txBody>
          <a:bodyPr>
            <a:normAutofit fontScale="90000"/>
          </a:bodyPr>
          <a:lstStyle/>
          <a:p>
            <a:r>
              <a:rPr lang="en-US" dirty="0"/>
              <a:t>Topic 2:</a:t>
            </a:r>
            <a:br>
              <a:rPr lang="en-US" dirty="0"/>
            </a:br>
            <a:r>
              <a:rPr lang="en-US" dirty="0"/>
              <a:t>Virtual Reality Products Sentiment Analysis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D350C2-47A5-211F-A685-9ACD211179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6397C22-877F-840B-2C23-2167DEAE84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D76C25-6755-0E21-8C2F-AD74D4418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0" y="813578"/>
            <a:ext cx="5461000" cy="524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263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/>
          </a:bodyPr>
          <a:lstStyle/>
          <a:p>
            <a:r>
              <a:rPr lang="en-US" dirty="0"/>
              <a:t>Topic 2: Virtual Reality Products Sentiment Analysis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809067" y="1902451"/>
            <a:ext cx="6468895" cy="4147194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000" b="1" dirty="0"/>
              <a:t>Problem Statement: </a:t>
            </a:r>
            <a:r>
              <a:rPr lang="en-US" sz="2000" dirty="0"/>
              <a:t>With VR technology advancing, understanding public sentiment and interest trends is crucial for businesses looking to invest in or develop VR products.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Potential Audience: </a:t>
            </a:r>
            <a:r>
              <a:rPr lang="en-US" sz="2000" dirty="0"/>
              <a:t>VR technology companies, game developers, investment analysts, consumers,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Goals: </a:t>
            </a:r>
            <a:r>
              <a:rPr lang="en-US" sz="2000" dirty="0"/>
              <a:t>Analyze user-generated data on social media to track sentiment and trends on Apple Vision Pro and Meta Quest VR headsets over time.</a:t>
            </a:r>
          </a:p>
          <a:p>
            <a:pPr>
              <a:lnSpc>
                <a:spcPct val="100000"/>
              </a:lnSpc>
            </a:pPr>
            <a:r>
              <a:rPr lang="en-US" sz="2000" b="1" dirty="0"/>
              <a:t>Success Metrics: </a:t>
            </a:r>
            <a:r>
              <a:rPr lang="en-US" sz="2000" dirty="0"/>
              <a:t>Accuracy of sentiment analysis (manually annotate a data subset), key words mentioned over time, correlation of sentiment trends with product sales.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201C48-64B7-F1AE-75AE-63C5E74A3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37" y="2982877"/>
            <a:ext cx="2766701" cy="1507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3334A5-12CF-9771-15CB-F0382D74B8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038" y="1809106"/>
            <a:ext cx="2766701" cy="16004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ACDA74-5C0B-39E6-B624-DAEF887855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800" y="4583317"/>
            <a:ext cx="4040024" cy="1559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83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/>
          </a:bodyPr>
          <a:lstStyle/>
          <a:p>
            <a:r>
              <a:rPr lang="en-US" dirty="0"/>
              <a:t>Topic 2: Data sets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537200" y="1651819"/>
            <a:ext cx="5740762" cy="4397826"/>
          </a:xfrm>
        </p:spPr>
        <p:txBody>
          <a:bodyPr anchor="t">
            <a:normAutofit/>
          </a:bodyPr>
          <a:lstStyle/>
          <a:p>
            <a:pPr marL="342900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600" b="1" dirty="0"/>
              <a:t>Scraping user-generated contents on social media sources: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Scrape subreddits focusing on VR technology using PRAW.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sz="1600" dirty="0"/>
              <a:t>Scrape X.com data using X API (free or paid versions)</a:t>
            </a:r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Other social media platforms (truth social?)</a:t>
            </a:r>
            <a:endParaRPr lang="en-US" sz="1600" dirty="0"/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r>
              <a:rPr lang="en-US" dirty="0"/>
              <a:t>Technology/marketing podcasts transcripts</a:t>
            </a:r>
            <a:endParaRPr lang="en-US" sz="1600" dirty="0"/>
          </a:p>
          <a:p>
            <a:pPr marL="525780" lvl="1" indent="-342900">
              <a:lnSpc>
                <a:spcPct val="100000"/>
              </a:lnSpc>
              <a:buFont typeface="+mj-lt"/>
              <a:buAutoNum type="arabicPeriod"/>
            </a:pPr>
            <a:endParaRPr lang="en-US" sz="1400" b="1" dirty="0"/>
          </a:p>
          <a:p>
            <a:pPr marL="365760" lvl="2" indent="0">
              <a:lnSpc>
                <a:spcPct val="100000"/>
              </a:lnSpc>
              <a:buNone/>
            </a:pPr>
            <a:endParaRPr lang="en-US" sz="1600" dirty="0">
              <a:solidFill>
                <a:srgbClr val="0D0D0D"/>
              </a:solidFill>
              <a:highlight>
                <a:srgbClr val="FFFFFF"/>
              </a:highlight>
              <a:latin typeface="Söhn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BF553E-6A07-54FF-FF89-C7D0B9EF7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049" y="1651820"/>
            <a:ext cx="3150152" cy="31731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ECB4C12-9E84-60AF-D7E5-3635FC5B27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0201" y="3725038"/>
            <a:ext cx="7581719" cy="2627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610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304888D-B78B-26F5-9075-CDA3C673C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8742" y="914399"/>
            <a:ext cx="4798858" cy="5029199"/>
          </a:xfrm>
        </p:spPr>
        <p:txBody>
          <a:bodyPr/>
          <a:lstStyle/>
          <a:p>
            <a:r>
              <a:rPr lang="en-US" dirty="0"/>
              <a:t>Topic 3:</a:t>
            </a:r>
            <a:br>
              <a:rPr lang="en-US" dirty="0"/>
            </a:br>
            <a:r>
              <a:rPr lang="en-US" dirty="0"/>
              <a:t>Autonomous Vehicle Disengagement Analysis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F118C-3FB6-F0EF-CC21-F1AC00B87C3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661AF7-44AF-7B04-42E0-AFFFD6804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1" y="1430867"/>
            <a:ext cx="5689602" cy="379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58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10591800" cy="631374"/>
          </a:xfrm>
        </p:spPr>
        <p:txBody>
          <a:bodyPr>
            <a:normAutofit/>
          </a:bodyPr>
          <a:lstStyle/>
          <a:p>
            <a:r>
              <a:rPr lang="en-US" dirty="0"/>
              <a:t>Topic 3: Autonomous Vehicle Disengagement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096000" y="1651819"/>
            <a:ext cx="5181962" cy="4397826"/>
          </a:xfrm>
        </p:spPr>
        <p:txBody>
          <a:bodyPr anchor="t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1600" b="1" dirty="0"/>
              <a:t>Problem Statement: </a:t>
            </a:r>
            <a:r>
              <a:rPr lang="en-US" sz="1600" dirty="0"/>
              <a:t>Understanding the reasons behind autonomous vehicle disengagements is vital to improving self-driving technology and ensuring safety on public roads in California.</a:t>
            </a:r>
          </a:p>
          <a:p>
            <a:pPr>
              <a:lnSpc>
                <a:spcPct val="100000"/>
              </a:lnSpc>
            </a:pPr>
            <a:r>
              <a:rPr lang="en-US" sz="1600" b="1" dirty="0"/>
              <a:t>Potential Audience: </a:t>
            </a:r>
            <a:r>
              <a:rPr lang="en-US" sz="1600" dirty="0"/>
              <a:t>Autonomous vehicle manufacturers, lawyers, safety regulators in California and other states.</a:t>
            </a:r>
          </a:p>
          <a:p>
            <a:pPr>
              <a:lnSpc>
                <a:spcPct val="100000"/>
              </a:lnSpc>
            </a:pPr>
            <a:r>
              <a:rPr lang="en-US" sz="1600" b="1" dirty="0"/>
              <a:t>Goals:  </a:t>
            </a:r>
            <a:r>
              <a:rPr lang="en-US" sz="1600" dirty="0"/>
              <a:t>Develop an NLP model to analyze patterns in disengagement reports, identifying common causes and potential correlations with environmental factors or vehicle types.</a:t>
            </a:r>
          </a:p>
          <a:p>
            <a:pPr>
              <a:lnSpc>
                <a:spcPct val="100000"/>
              </a:lnSpc>
            </a:pPr>
            <a:r>
              <a:rPr lang="en-US" sz="1600" b="1" dirty="0"/>
              <a:t>Success Metrics: 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The frequency and distribution of disengagement type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Trends or patterns in AV disengagements per year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Correlation coefficients between disengagements and vehicle models.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2C3CCD-5D82-C8A5-DBE0-6DD9681A2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48" y="2207287"/>
            <a:ext cx="5865347" cy="349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06168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1542</TotalTime>
  <Words>553</Words>
  <Application>Microsoft Office PowerPoint</Application>
  <PresentationFormat>Widescreen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Bodoni MT</vt:lpstr>
      <vt:lpstr>Calibri</vt:lpstr>
      <vt:lpstr>Söhne</vt:lpstr>
      <vt:lpstr>Source Sans Pro Light</vt:lpstr>
      <vt:lpstr>Custom</vt:lpstr>
      <vt:lpstr>DSI Capstone Projects  Part 1:  Pitch &amp; Problem Statement</vt:lpstr>
      <vt:lpstr>Topic 1: Predictive Modeling for Energy Demand Reduction</vt:lpstr>
      <vt:lpstr>Topic 1: Predictive Modeling for Energy Demand Reduction</vt:lpstr>
      <vt:lpstr>Topic 1: Data sets</vt:lpstr>
      <vt:lpstr>Topic 2: Virtual Reality Products Sentiment Analysis </vt:lpstr>
      <vt:lpstr>Topic 2: Virtual Reality Products Sentiment Analysis </vt:lpstr>
      <vt:lpstr>Topic 2: Data sets</vt:lpstr>
      <vt:lpstr>Topic 3: Autonomous Vehicle Disengagement Analysis</vt:lpstr>
      <vt:lpstr>Topic 3: Autonomous Vehicle Disengagement Analysis</vt:lpstr>
      <vt:lpstr>Topic 3: Data set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DSI Capstone Projects  Part 1:  Pitch &amp; Problem Statement</dc:title>
  <dc:creator>An Nguyen</dc:creator>
  <cp:lastModifiedBy>An Nguyen</cp:lastModifiedBy>
  <cp:revision>7</cp:revision>
  <dcterms:created xsi:type="dcterms:W3CDTF">2024-04-28T20:55:07Z</dcterms:created>
  <dcterms:modified xsi:type="dcterms:W3CDTF">2024-04-29T22:37:37Z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